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6"/>
  </p:handoutMasterIdLst>
  <p:sldIdLst>
    <p:sldId id="258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64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2" y="6065579"/>
            <a:ext cx="4333837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D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5157" y="326164"/>
            <a:ext cx="976283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The IAS TB/HIV Research Prizes are awarded to: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994" y="203780"/>
            <a:ext cx="2185153" cy="1098547"/>
          </a:xfrm>
          <a:prstGeom prst="rect">
            <a:avLst/>
          </a:prstGeom>
        </p:spPr>
      </p:pic>
      <p:pic>
        <p:nvPicPr>
          <p:cNvPr id="7" name="Picture 6" descr="C:\Users\lucia.gonzalez\AppData\Local\Microsoft\Windows\INetCache\Content.Outlook\1FS54O4I\DKS8382-L (00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9" y="1628152"/>
            <a:ext cx="1692332" cy="22396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13559" y="4140383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Jennifer Zelnick</a:t>
            </a:r>
            <a:endParaRPr lang="en-GB" b="1" dirty="0"/>
          </a:p>
        </p:txBody>
      </p:sp>
      <p:pic>
        <p:nvPicPr>
          <p:cNvPr id="9" name="Picture 8" descr="C:\Users\lucia.gonzalez\AppData\Local\Microsoft\Windows\INetCache\Content.Outlook\1FS54O4I\Linkedin (00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52" y="1819276"/>
            <a:ext cx="1762455" cy="20224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776086" y="411719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Justin Jones 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5094521" y="4107022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Nathalie De Castro </a:t>
            </a:r>
            <a:endParaRPr lang="en-GB" b="1" dirty="0"/>
          </a:p>
        </p:txBody>
      </p:sp>
      <p:pic>
        <p:nvPicPr>
          <p:cNvPr id="12" name="Picture 11" descr="C:\Users\lucia.gonzalez\AppData\Local\Microsoft\Windows\INetCache\Content.Outlook\1FS54O4I\photo De Castr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95" y="1628153"/>
            <a:ext cx="1752126" cy="217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lucia.gonzalez\AppData\Local\Microsoft\Windows\INetCache\Content.Outlook\1FS54O4I\Chaisson_photo (002)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11" y="1565749"/>
            <a:ext cx="1736725" cy="22396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7476865" y="4077816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Lelia Chaisson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9889229" y="4077816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Anna Mandalakas</a:t>
            </a:r>
            <a:endParaRPr lang="en-GB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61432" y="6042949"/>
            <a:ext cx="1519464" cy="658032"/>
            <a:chOff x="6384380" y="1000011"/>
            <a:chExt cx="2473157" cy="1080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380" y="1000011"/>
              <a:ext cx="1080000" cy="1080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908" y="1000011"/>
              <a:ext cx="1374629" cy="1080000"/>
            </a:xfrm>
            <a:prstGeom prst="rect">
              <a:avLst/>
            </a:prstGeom>
          </p:spPr>
        </p:pic>
      </p:grpSp>
      <p:pic>
        <p:nvPicPr>
          <p:cNvPr id="19" name="Picture 18" descr="U.S. Agency for International Development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12" y="6216073"/>
            <a:ext cx="1389954" cy="41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s://www.iasociety.org/Web/WebContent/Image/logo_stopTB_2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511" y="6123709"/>
            <a:ext cx="1449434" cy="577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5157" y="4486522"/>
            <a:ext cx="2326298" cy="1777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Severe adherence challenges in the treatment of multi- and extensively drug resistant tuberculosis and HIV: Electronic dose monitoring and mixed methods to identify and characterize high-risk subpopulations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0896" y="4476354"/>
            <a:ext cx="22391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</a:rPr>
              <a:t>Community-based case finding for tuberculosis &amp; HIV integrated with non-communicable diseases in KwaZulu-Natal, South Africa</a:t>
            </a:r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5027958" y="4509715"/>
            <a:ext cx="233598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Virologic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efficacy of raltegravir </a:t>
            </a:r>
            <a:r>
              <a:rPr lang="en-US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 efavirenz-based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antiretroviral treatment in HIV1-infected adults with tuberculosis: W48 results of the ANRS 12300 Reflate TB2 trial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7655" y="4588196"/>
            <a:ext cx="1736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CD4 count-based guidelines for tuberculin skin testing and tuberculosis preventive therapy in people living with HIV</a:t>
            </a:r>
            <a:endParaRPr lang="en-GB" sz="1200" dirty="0"/>
          </a:p>
        </p:txBody>
      </p:sp>
      <p:sp>
        <p:nvSpPr>
          <p:cNvPr id="22" name="Rectangle 21"/>
          <p:cNvSpPr/>
          <p:nvPr/>
        </p:nvSpPr>
        <p:spPr>
          <a:xfrm>
            <a:off x="9698182" y="4505097"/>
            <a:ext cx="233870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initiation within 8 weeks of TB treatment Leads to superior TB outcomes in ART-naïve children and adolescents living with HIV: Results from six high TB/HIV burden countries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14" y="1918573"/>
            <a:ext cx="2484456" cy="16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BAA90E22385478969857F2C0C25FE" ma:contentTypeVersion="4" ma:contentTypeDescription="Create a new document." ma:contentTypeScope="" ma:versionID="937f34ae9e3e88091d6843255f535658">
  <xsd:schema xmlns:xsd="http://www.w3.org/2001/XMLSchema" xmlns:xs="http://www.w3.org/2001/XMLSchema" xmlns:p="http://schemas.microsoft.com/office/2006/metadata/properties" xmlns:ns2="3d620d29-0ac5-4f00-a70c-a4e0f2fe31b4" xmlns:ns3="250929fa-9806-4449-af20-7947085fa170" targetNamespace="http://schemas.microsoft.com/office/2006/metadata/properties" ma:root="true" ma:fieldsID="aae1c22b293cf3b769b7bf3d53eef5b5" ns2:_="" ns3:_="">
    <xsd:import namespace="3d620d29-0ac5-4f00-a70c-a4e0f2fe31b4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20d29-0ac5-4f00-a70c-a4e0f2fe31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B76412-87A7-4F92-A1A4-9687A613B2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620d29-0ac5-4f00-a70c-a4e0f2fe31b4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67F952-BDA4-46A3-8587-9A4ED92ECACB}">
  <ds:schemaRefs>
    <ds:schemaRef ds:uri="http://purl.org/dc/terms/"/>
    <ds:schemaRef ds:uri="250929fa-9806-4449-af20-7947085fa170"/>
    <ds:schemaRef ds:uri="http://schemas.microsoft.com/office/2006/documentManagement/types"/>
    <ds:schemaRef ds:uri="http://schemas.microsoft.com/office/2006/metadata/properties"/>
    <ds:schemaRef ds:uri="3d620d29-0ac5-4f00-a70c-a4e0f2fe31b4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97A2BE-8C3B-48E7-85B8-CD83B8CDE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6503</TotalTime>
  <Words>133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Raleway</vt:lpstr>
      <vt:lpstr>Times New Roman</vt:lpstr>
      <vt:lpstr>AIDS 2016_Template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Lucia Gonzalez Fernandez</cp:lastModifiedBy>
  <cp:revision>47</cp:revision>
  <cp:lastPrinted>2017-01-16T15:31:13Z</cp:lastPrinted>
  <dcterms:created xsi:type="dcterms:W3CDTF">2017-01-13T09:09:35Z</dcterms:created>
  <dcterms:modified xsi:type="dcterms:W3CDTF">2019-07-12T11:15:27Z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0x01010007DBAA90E22385478969857F2C0C25FE</vt:lpwstr>
  </property>
</Properties>
</file>